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95" r:id="rId2"/>
    <p:sldId id="294" r:id="rId3"/>
    <p:sldId id="274" r:id="rId4"/>
    <p:sldId id="275" r:id="rId5"/>
    <p:sldId id="297" r:id="rId6"/>
    <p:sldId id="257" r:id="rId7"/>
    <p:sldId id="290" r:id="rId8"/>
    <p:sldId id="277" r:id="rId9"/>
    <p:sldId id="287" r:id="rId10"/>
    <p:sldId id="276" r:id="rId11"/>
    <p:sldId id="288" r:id="rId12"/>
    <p:sldId id="266" r:id="rId13"/>
    <p:sldId id="291" r:id="rId14"/>
    <p:sldId id="265" r:id="rId15"/>
    <p:sldId id="279" r:id="rId16"/>
    <p:sldId id="259" r:id="rId17"/>
    <p:sldId id="280" r:id="rId18"/>
    <p:sldId id="267" r:id="rId19"/>
    <p:sldId id="281" r:id="rId20"/>
    <p:sldId id="268" r:id="rId21"/>
    <p:sldId id="296" r:id="rId22"/>
    <p:sldId id="269" r:id="rId23"/>
    <p:sldId id="292" r:id="rId24"/>
    <p:sldId id="272" r:id="rId25"/>
    <p:sldId id="298" r:id="rId26"/>
    <p:sldId id="270" r:id="rId27"/>
    <p:sldId id="283" r:id="rId2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A40D2583-AE70-4E2A-A87F-B078E9CFFCB1}">
          <p14:sldIdLst>
            <p14:sldId id="295"/>
            <p14:sldId id="294"/>
            <p14:sldId id="274"/>
            <p14:sldId id="275"/>
            <p14:sldId id="297"/>
            <p14:sldId id="257"/>
            <p14:sldId id="290"/>
            <p14:sldId id="277"/>
            <p14:sldId id="287"/>
            <p14:sldId id="276"/>
            <p14:sldId id="288"/>
            <p14:sldId id="266"/>
            <p14:sldId id="291"/>
            <p14:sldId id="265"/>
            <p14:sldId id="279"/>
            <p14:sldId id="259"/>
            <p14:sldId id="280"/>
            <p14:sldId id="267"/>
            <p14:sldId id="281"/>
            <p14:sldId id="268"/>
            <p14:sldId id="296"/>
            <p14:sldId id="269"/>
            <p14:sldId id="292"/>
            <p14:sldId id="272"/>
            <p14:sldId id="298"/>
            <p14:sldId id="270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C00000"/>
    <a:srgbClr val="996633"/>
    <a:srgbClr val="CC9900"/>
    <a:srgbClr val="FFCC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2" autoAdjust="0"/>
    <p:restoredTop sz="94061" autoAdjust="0"/>
  </p:normalViewPr>
  <p:slideViewPr>
    <p:cSldViewPr snapToGrid="0">
      <p:cViewPr varScale="1">
        <p:scale>
          <a:sx n="58" d="100"/>
          <a:sy n="58" d="100"/>
        </p:scale>
        <p:origin x="90" y="2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9A2DB-E627-4DEE-80E1-39E3EE388AC4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D0698-1EB8-4208-862A-79EABE9FF35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93466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D0698-1EB8-4208-862A-79EABE9FF359}" type="slidenum">
              <a:rPr lang="de-AT" smtClean="0"/>
              <a:t>27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16945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89C01-6958-4ED5-B76B-AE656F71E3B8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CDE5-2BF2-402F-BCE8-3A34F99A7FE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49663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89C01-6958-4ED5-B76B-AE656F71E3B8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CDE5-2BF2-402F-BCE8-3A34F99A7FE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97302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89C01-6958-4ED5-B76B-AE656F71E3B8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CDE5-2BF2-402F-BCE8-3A34F99A7FE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5311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89C01-6958-4ED5-B76B-AE656F71E3B8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CDE5-2BF2-402F-BCE8-3A34F99A7FE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66369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89C01-6958-4ED5-B76B-AE656F71E3B8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CDE5-2BF2-402F-BCE8-3A34F99A7FE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208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89C01-6958-4ED5-B76B-AE656F71E3B8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CDE5-2BF2-402F-BCE8-3A34F99A7FE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8606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89C01-6958-4ED5-B76B-AE656F71E3B8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CDE5-2BF2-402F-BCE8-3A34F99A7FE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9035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89C01-6958-4ED5-B76B-AE656F71E3B8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CDE5-2BF2-402F-BCE8-3A34F99A7FE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81507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89C01-6958-4ED5-B76B-AE656F71E3B8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CDE5-2BF2-402F-BCE8-3A34F99A7FE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20443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89C01-6958-4ED5-B76B-AE656F71E3B8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CDE5-2BF2-402F-BCE8-3A34F99A7FE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3636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89C01-6958-4ED5-B76B-AE656F71E3B8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CDE5-2BF2-402F-BCE8-3A34F99A7FE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28578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89C01-6958-4ED5-B76B-AE656F71E3B8}" type="datetimeFigureOut">
              <a:rPr lang="de-AT" smtClean="0"/>
              <a:t>22.09.2022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FCDE5-2BF2-402F-BCE8-3A34F99A7FE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54641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0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6.jpe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6756"/>
            <a:ext cx="12192000" cy="6874756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49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0C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19691"/>
          </a:xfrm>
          <a:solidFill>
            <a:srgbClr val="C0C0C0"/>
          </a:solidFill>
        </p:spPr>
        <p:txBody>
          <a:bodyPr>
            <a:normAutofit fontScale="90000"/>
          </a:bodyPr>
          <a:lstStyle/>
          <a:p>
            <a:r>
              <a:rPr lang="de-AT" dirty="0" smtClean="0">
                <a:latin typeface="Broadway" panose="04040905080B02020502" pitchFamily="82" charset="0"/>
              </a:rPr>
              <a:t>Orgellandschaft</a:t>
            </a:r>
            <a:br>
              <a:rPr lang="de-AT" dirty="0" smtClean="0">
                <a:latin typeface="Broadway" panose="04040905080B02020502" pitchFamily="82" charset="0"/>
              </a:rPr>
            </a:br>
            <a:r>
              <a:rPr lang="de-AT" dirty="0" smtClean="0">
                <a:latin typeface="Broadway" panose="04040905080B02020502" pitchFamily="82" charset="0"/>
              </a:rPr>
              <a:t>Mittleres Feistritztal</a:t>
            </a:r>
            <a:endParaRPr lang="de-AT" dirty="0">
              <a:latin typeface="Broadway" panose="04040905080B02020502" pitchFamily="82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 smtClean="0"/>
          </a:p>
          <a:p>
            <a:endParaRPr lang="de-AT" dirty="0"/>
          </a:p>
          <a:p>
            <a:r>
              <a:rPr lang="de-AT" sz="4000" dirty="0" smtClean="0">
                <a:latin typeface="Broadway" panose="04040905080B02020502" pitchFamily="82" charset="0"/>
              </a:rPr>
              <a:t>Vom Barock bis zur Moderne</a:t>
            </a:r>
            <a:endParaRPr lang="de-AT" sz="4000" dirty="0"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48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5930"/>
          </a:xfrm>
        </p:spPr>
        <p:txBody>
          <a:bodyPr/>
          <a:lstStyle/>
          <a:p>
            <a:pPr algn="ctr"/>
            <a:r>
              <a:rPr lang="de-AT" dirty="0" smtClean="0">
                <a:latin typeface="Broadway" panose="04040905080B02020502" pitchFamily="82" charset="0"/>
              </a:rPr>
              <a:t>Orgeln im mittleren Feistritztal</a:t>
            </a:r>
            <a:endParaRPr lang="de-AT" dirty="0">
              <a:latin typeface="Broadway" panose="04040905080B02020502" pitchFamily="82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462" y="785049"/>
            <a:ext cx="8952310" cy="607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1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12"/>
          <p:cNvSpPr txBox="1">
            <a:spLocks/>
          </p:cNvSpPr>
          <p:nvPr/>
        </p:nvSpPr>
        <p:spPr>
          <a:xfrm>
            <a:off x="379678" y="2035175"/>
            <a:ext cx="3503348" cy="42370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2000" dirty="0" smtClean="0"/>
              <a:t>1790</a:t>
            </a:r>
          </a:p>
          <a:p>
            <a:r>
              <a:rPr lang="de-AT" sz="2000" dirty="0" smtClean="0"/>
              <a:t>Grazer Werkstätte </a:t>
            </a:r>
          </a:p>
          <a:p>
            <a:r>
              <a:rPr lang="de-AT" sz="2000" dirty="0" smtClean="0"/>
              <a:t>Ferdinand Schwarz</a:t>
            </a:r>
          </a:p>
          <a:p>
            <a:r>
              <a:rPr lang="de-AT" sz="2000" dirty="0" smtClean="0"/>
              <a:t>1859</a:t>
            </a:r>
          </a:p>
          <a:p>
            <a:r>
              <a:rPr lang="de-AT" sz="2000" dirty="0" smtClean="0"/>
              <a:t>Instandsetzung</a:t>
            </a:r>
          </a:p>
          <a:p>
            <a:r>
              <a:rPr lang="de-AT" sz="2000" dirty="0" smtClean="0"/>
              <a:t>Orgelbau Philipp Tischler</a:t>
            </a:r>
          </a:p>
          <a:p>
            <a:r>
              <a:rPr lang="de-AT" sz="2000" dirty="0" smtClean="0"/>
              <a:t>1973</a:t>
            </a:r>
          </a:p>
          <a:p>
            <a:r>
              <a:rPr lang="de-AT" sz="2000" dirty="0" smtClean="0"/>
              <a:t>Wiederherstellung</a:t>
            </a:r>
          </a:p>
          <a:p>
            <a:r>
              <a:rPr lang="de-AT" sz="2000" dirty="0" smtClean="0"/>
              <a:t>Orgelbau Brüder Krenn</a:t>
            </a:r>
          </a:p>
          <a:p>
            <a:r>
              <a:rPr lang="de-AT" sz="2000" dirty="0" smtClean="0"/>
              <a:t>2011</a:t>
            </a:r>
          </a:p>
          <a:p>
            <a:r>
              <a:rPr lang="de-AT" sz="2000" dirty="0" smtClean="0"/>
              <a:t>Nachintonation</a:t>
            </a:r>
          </a:p>
          <a:p>
            <a:r>
              <a:rPr lang="de-AT" sz="2000" dirty="0" smtClean="0"/>
              <a:t>Roman </a:t>
            </a:r>
            <a:r>
              <a:rPr lang="de-AT" sz="2000" dirty="0" err="1" smtClean="0"/>
              <a:t>Zölls</a:t>
            </a:r>
            <a:endParaRPr lang="de-AT" sz="2000" dirty="0" smtClean="0"/>
          </a:p>
          <a:p>
            <a:endParaRPr lang="de-AT" sz="2000" dirty="0" smtClean="0"/>
          </a:p>
        </p:txBody>
      </p:sp>
      <p:sp>
        <p:nvSpPr>
          <p:cNvPr id="7" name="Titel 10"/>
          <p:cNvSpPr txBox="1">
            <a:spLocks/>
          </p:cNvSpPr>
          <p:nvPr/>
        </p:nvSpPr>
        <p:spPr>
          <a:xfrm>
            <a:off x="379677" y="342900"/>
            <a:ext cx="4106597" cy="1128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dirty="0" err="1" smtClean="0">
                <a:latin typeface="Broadway" panose="04040905080B02020502" pitchFamily="82" charset="0"/>
              </a:rPr>
              <a:t>Laurentiberg</a:t>
            </a:r>
            <a:r>
              <a:rPr lang="de-AT" sz="3200" dirty="0" smtClean="0">
                <a:latin typeface="Broadway" panose="04040905080B02020502" pitchFamily="82" charset="0"/>
              </a:rPr>
              <a:t> </a:t>
            </a:r>
          </a:p>
          <a:p>
            <a:r>
              <a:rPr lang="de-AT" sz="3200" dirty="0" smtClean="0">
                <a:latin typeface="Broadway" panose="04040905080B02020502" pitchFamily="82" charset="0"/>
              </a:rPr>
              <a:t>bei </a:t>
            </a:r>
            <a:r>
              <a:rPr lang="de-AT" sz="3200" dirty="0" err="1" smtClean="0">
                <a:latin typeface="Broadway" panose="04040905080B02020502" pitchFamily="82" charset="0"/>
              </a:rPr>
              <a:t>Birkfeld</a:t>
            </a:r>
            <a:endParaRPr lang="de-AT" sz="3200" dirty="0">
              <a:latin typeface="Broadway" panose="04040905080B02020502" pitchFamily="82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906" y="742951"/>
            <a:ext cx="5884600" cy="552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22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436" y="-10104"/>
            <a:ext cx="5403273" cy="689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03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93941" y="0"/>
            <a:ext cx="3932238" cy="987425"/>
          </a:xfrm>
        </p:spPr>
        <p:txBody>
          <a:bodyPr/>
          <a:lstStyle/>
          <a:p>
            <a:r>
              <a:rPr lang="de-AT" dirty="0" smtClean="0">
                <a:latin typeface="Broadway" panose="04040905080B02020502" pitchFamily="82" charset="0"/>
              </a:rPr>
              <a:t>Pfarrkirche </a:t>
            </a:r>
            <a:r>
              <a:rPr lang="de-AT" dirty="0" err="1" smtClean="0">
                <a:latin typeface="Broadway" panose="04040905080B02020502" pitchFamily="82" charset="0"/>
              </a:rPr>
              <a:t>Birkfeld</a:t>
            </a:r>
            <a:endParaRPr lang="de-AT" dirty="0">
              <a:latin typeface="Broadway" panose="04040905080B02020502" pitchFamily="82" charset="0"/>
            </a:endParaRPr>
          </a:p>
        </p:txBody>
      </p:sp>
      <p:sp>
        <p:nvSpPr>
          <p:cNvPr id="12" name="Inhaltsplatzhalt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half" idx="2"/>
          </p:nvPr>
        </p:nvSpPr>
        <p:spPr>
          <a:xfrm>
            <a:off x="0" y="1218240"/>
            <a:ext cx="3697288" cy="5722310"/>
          </a:xfrm>
        </p:spPr>
        <p:txBody>
          <a:bodyPr>
            <a:normAutofit fontScale="25000" lnSpcReduction="20000"/>
          </a:bodyPr>
          <a:lstStyle/>
          <a:p>
            <a:r>
              <a:rPr lang="de-AT" sz="8000" dirty="0" smtClean="0"/>
              <a:t>1655 </a:t>
            </a:r>
          </a:p>
          <a:p>
            <a:r>
              <a:rPr lang="de-AT" sz="8000" dirty="0" smtClean="0"/>
              <a:t>Vorgängerorgel</a:t>
            </a:r>
          </a:p>
          <a:p>
            <a:r>
              <a:rPr lang="de-AT" sz="8000" dirty="0" smtClean="0"/>
              <a:t>Georg </a:t>
            </a:r>
            <a:r>
              <a:rPr lang="de-AT" sz="8000" dirty="0" err="1" smtClean="0"/>
              <a:t>Sewalt</a:t>
            </a:r>
            <a:r>
              <a:rPr lang="de-AT" sz="8000" dirty="0" smtClean="0"/>
              <a:t>, Graz</a:t>
            </a:r>
          </a:p>
          <a:p>
            <a:r>
              <a:rPr lang="de-AT" sz="8000" dirty="0" smtClean="0"/>
              <a:t>1765</a:t>
            </a:r>
          </a:p>
          <a:p>
            <a:r>
              <a:rPr lang="de-AT" sz="8000" dirty="0" smtClean="0"/>
              <a:t>Ferdinand Schwarz</a:t>
            </a:r>
          </a:p>
          <a:p>
            <a:r>
              <a:rPr lang="de-AT" sz="8000" dirty="0" smtClean="0"/>
              <a:t>1970 </a:t>
            </a:r>
          </a:p>
          <a:p>
            <a:r>
              <a:rPr lang="de-AT" sz="8000" dirty="0" smtClean="0"/>
              <a:t>Umbau und technischer Neubau</a:t>
            </a:r>
          </a:p>
          <a:p>
            <a:r>
              <a:rPr lang="de-AT" sz="8000" dirty="0" smtClean="0"/>
              <a:t>Orgelbau Krenn</a:t>
            </a:r>
          </a:p>
          <a:p>
            <a:r>
              <a:rPr lang="de-AT" sz="8000" dirty="0" smtClean="0"/>
              <a:t>2000</a:t>
            </a:r>
          </a:p>
          <a:p>
            <a:pPr>
              <a:spcAft>
                <a:spcPts val="1000"/>
              </a:spcAft>
            </a:pPr>
            <a:r>
              <a:rPr lang="de-AT" sz="8000" dirty="0" smtClean="0"/>
              <a:t>Überarbeitung der Spieltechnik und Windversorgung durch Thomas Jann </a:t>
            </a:r>
          </a:p>
          <a:p>
            <a:r>
              <a:rPr lang="de-AT" sz="8000" dirty="0" smtClean="0"/>
              <a:t>2014</a:t>
            </a:r>
          </a:p>
          <a:p>
            <a:r>
              <a:rPr lang="de-AT" sz="8000" dirty="0" smtClean="0"/>
              <a:t>Einbau ergänzender Pedalregister Thomas Jann</a:t>
            </a:r>
          </a:p>
          <a:p>
            <a:r>
              <a:rPr lang="de-AT" sz="8000" dirty="0" smtClean="0"/>
              <a:t>Hochbarockes Gehäuse von </a:t>
            </a:r>
          </a:p>
          <a:p>
            <a:r>
              <a:rPr lang="de-AT" sz="8000" dirty="0" err="1" smtClean="0"/>
              <a:t>Phillipp</a:t>
            </a:r>
            <a:r>
              <a:rPr lang="de-AT" sz="8000" dirty="0" smtClean="0"/>
              <a:t> Jakob Straub</a:t>
            </a:r>
          </a:p>
          <a:p>
            <a:endParaRPr lang="de-AT" sz="7200" dirty="0" smtClean="0"/>
          </a:p>
          <a:p>
            <a:endParaRPr lang="de-AT" sz="2500" dirty="0" smtClean="0"/>
          </a:p>
          <a:p>
            <a:endParaRPr lang="de-AT" sz="2000" dirty="0" smtClean="0"/>
          </a:p>
          <a:p>
            <a:endParaRPr lang="de-AT" sz="2000" dirty="0" smtClean="0"/>
          </a:p>
          <a:p>
            <a:r>
              <a:rPr lang="de-AT" sz="2000" dirty="0" smtClean="0"/>
              <a:t>.</a:t>
            </a:r>
          </a:p>
          <a:p>
            <a:endParaRPr lang="de-AT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288" y="0"/>
            <a:ext cx="9144000" cy="694055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88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87cd40e0-0975-4f62-a5ca-69d36526e1c9@eurprd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850" y="-24714"/>
            <a:ext cx="5310403" cy="6882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18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39788" y="719411"/>
            <a:ext cx="3932237" cy="1069975"/>
          </a:xfrm>
        </p:spPr>
        <p:txBody>
          <a:bodyPr/>
          <a:lstStyle/>
          <a:p>
            <a:r>
              <a:rPr lang="de-AT" dirty="0" smtClean="0">
                <a:latin typeface="Broadway" panose="04040905080B02020502" pitchFamily="82" charset="0"/>
              </a:rPr>
              <a:t>St. Georgen</a:t>
            </a:r>
            <a:br>
              <a:rPr lang="de-AT" dirty="0" smtClean="0">
                <a:latin typeface="Broadway" panose="04040905080B02020502" pitchFamily="82" charset="0"/>
              </a:rPr>
            </a:br>
            <a:r>
              <a:rPr lang="de-AT" dirty="0" smtClean="0">
                <a:latin typeface="Broadway" panose="04040905080B02020502" pitchFamily="82" charset="0"/>
              </a:rPr>
              <a:t>bei </a:t>
            </a:r>
            <a:r>
              <a:rPr lang="de-AT" dirty="0" err="1" smtClean="0">
                <a:latin typeface="Broadway" panose="04040905080B02020502" pitchFamily="82" charset="0"/>
              </a:rPr>
              <a:t>Birkfeld</a:t>
            </a:r>
            <a:endParaRPr lang="de-AT" dirty="0">
              <a:latin typeface="Broadway" panose="04040905080B02020502" pitchFamily="82" charset="0"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e-AT" sz="2000" dirty="0"/>
              <a:t>Barockorgel</a:t>
            </a:r>
          </a:p>
          <a:p>
            <a:r>
              <a:rPr lang="de-AT" sz="2000" dirty="0"/>
              <a:t>1767 </a:t>
            </a:r>
          </a:p>
          <a:p>
            <a:r>
              <a:rPr lang="de-AT" sz="2000" dirty="0" smtClean="0"/>
              <a:t>Ferdinand </a:t>
            </a:r>
            <a:r>
              <a:rPr lang="de-AT" sz="2000" dirty="0"/>
              <a:t>Schwarz, Graz</a:t>
            </a:r>
          </a:p>
          <a:p>
            <a:r>
              <a:rPr lang="de-AT" sz="2000" dirty="0"/>
              <a:t>14 Register</a:t>
            </a:r>
          </a:p>
          <a:p>
            <a:r>
              <a:rPr lang="de-AT" sz="2000" dirty="0"/>
              <a:t>2 Manuale und Pedal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t="9146" r="1874" b="5241"/>
          <a:stretch/>
        </p:blipFill>
        <p:spPr>
          <a:xfrm rot="5400000">
            <a:off x="6251505" y="1093719"/>
            <a:ext cx="6842265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90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463" y="719903"/>
            <a:ext cx="6853240" cy="613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0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836" y="644525"/>
            <a:ext cx="3932237" cy="685800"/>
          </a:xfrm>
        </p:spPr>
        <p:txBody>
          <a:bodyPr>
            <a:noAutofit/>
          </a:bodyPr>
          <a:lstStyle/>
          <a:p>
            <a:r>
              <a:rPr lang="de-AT" dirty="0" smtClean="0">
                <a:latin typeface="Broadway" panose="04040905080B02020502" pitchFamily="82" charset="0"/>
              </a:rPr>
              <a:t>St. Georgen bei </a:t>
            </a:r>
            <a:r>
              <a:rPr lang="de-AT" dirty="0" err="1" smtClean="0">
                <a:latin typeface="Broadway" panose="04040905080B02020502" pitchFamily="82" charset="0"/>
              </a:rPr>
              <a:t>Birkfeld</a:t>
            </a:r>
            <a:endParaRPr lang="de-AT" dirty="0">
              <a:latin typeface="Broadway" panose="04040905080B02020502" pitchFamily="82" charset="0"/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half" idx="2"/>
          </p:nvPr>
        </p:nvSpPr>
        <p:spPr>
          <a:xfrm>
            <a:off x="634836" y="1828801"/>
            <a:ext cx="3291705" cy="2185987"/>
          </a:xfrm>
        </p:spPr>
        <p:txBody>
          <a:bodyPr>
            <a:normAutofit/>
          </a:bodyPr>
          <a:lstStyle/>
          <a:p>
            <a:r>
              <a:rPr lang="de-AT" sz="2000" dirty="0"/>
              <a:t>Orgel im klassizistischen Stil </a:t>
            </a:r>
          </a:p>
          <a:p>
            <a:r>
              <a:rPr lang="de-AT" sz="2000" dirty="0"/>
              <a:t>1841</a:t>
            </a:r>
          </a:p>
          <a:p>
            <a:r>
              <a:rPr lang="de-AT" sz="2000" dirty="0"/>
              <a:t>Karl </a:t>
            </a:r>
            <a:r>
              <a:rPr lang="de-AT" sz="2000" dirty="0" err="1" smtClean="0"/>
              <a:t>Schehl</a:t>
            </a:r>
            <a:r>
              <a:rPr lang="de-AT" sz="2000" dirty="0" smtClean="0"/>
              <a:t>, </a:t>
            </a:r>
            <a:r>
              <a:rPr lang="de-AT" sz="2000" dirty="0"/>
              <a:t>Graz</a:t>
            </a:r>
          </a:p>
          <a:p>
            <a:r>
              <a:rPr lang="de-AT" sz="2000" dirty="0"/>
              <a:t>8 Register</a:t>
            </a:r>
          </a:p>
          <a:p>
            <a:r>
              <a:rPr lang="de-AT" sz="2000" dirty="0"/>
              <a:t>1 Manual und Pedal</a:t>
            </a:r>
          </a:p>
          <a:p>
            <a:endParaRPr lang="de-AT" sz="2000" dirty="0" smtClean="0"/>
          </a:p>
          <a:p>
            <a:endParaRPr lang="de-AT" sz="2000" dirty="0"/>
          </a:p>
          <a:p>
            <a:endParaRPr lang="de-AT" dirty="0" smtClean="0"/>
          </a:p>
          <a:p>
            <a:endParaRPr lang="de-AT" dirty="0"/>
          </a:p>
          <a:p>
            <a:endParaRPr lang="de-AT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31841" y="1370608"/>
            <a:ext cx="5808665" cy="435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30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341" y="0"/>
            <a:ext cx="68072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1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600" y="0"/>
            <a:ext cx="3932237" cy="1143000"/>
          </a:xfrm>
        </p:spPr>
        <p:txBody>
          <a:bodyPr/>
          <a:lstStyle/>
          <a:p>
            <a:r>
              <a:rPr lang="de-AT" dirty="0" smtClean="0">
                <a:latin typeface="Broadway" panose="04040905080B02020502" pitchFamily="82" charset="0"/>
              </a:rPr>
              <a:t>Pfarrkirche Heilbrunn</a:t>
            </a:r>
            <a:endParaRPr lang="de-AT" dirty="0">
              <a:latin typeface="Broadway" panose="04040905080B02020502" pitchFamily="82" charset="0"/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1600" y="2122295"/>
            <a:ext cx="2946400" cy="4519805"/>
          </a:xfrm>
        </p:spPr>
        <p:txBody>
          <a:bodyPr>
            <a:normAutofit/>
          </a:bodyPr>
          <a:lstStyle/>
          <a:p>
            <a:r>
              <a:rPr lang="de-AT" sz="2400" dirty="0" smtClean="0"/>
              <a:t>1908 </a:t>
            </a:r>
          </a:p>
          <a:p>
            <a:r>
              <a:rPr lang="de-AT" sz="2400" dirty="0" smtClean="0"/>
              <a:t>Erbaut</a:t>
            </a:r>
          </a:p>
          <a:p>
            <a:r>
              <a:rPr lang="de-AT" sz="2400" dirty="0" smtClean="0"/>
              <a:t>Konrad Hopferwieser</a:t>
            </a:r>
          </a:p>
          <a:p>
            <a:endParaRPr lang="de-AT" sz="2400" dirty="0" smtClean="0"/>
          </a:p>
          <a:p>
            <a:r>
              <a:rPr lang="de-AT" sz="2400" dirty="0" smtClean="0"/>
              <a:t>2004 </a:t>
            </a:r>
          </a:p>
          <a:p>
            <a:r>
              <a:rPr lang="de-AT" sz="2400" dirty="0"/>
              <a:t>R</a:t>
            </a:r>
            <a:r>
              <a:rPr lang="de-AT" sz="2400" dirty="0" smtClean="0"/>
              <a:t>enoviert</a:t>
            </a:r>
          </a:p>
          <a:p>
            <a:r>
              <a:rPr lang="de-AT" sz="2400" dirty="0" smtClean="0"/>
              <a:t>Thomas Jann</a:t>
            </a:r>
          </a:p>
          <a:p>
            <a:r>
              <a:rPr lang="de-AT" sz="2400" dirty="0" smtClean="0"/>
              <a:t>8 Register</a:t>
            </a:r>
            <a:endParaRPr lang="de-AT" sz="24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0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9c96c7f0-49a4-4050-a336-fa5d881dfe39@eurprd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023" y="0"/>
            <a:ext cx="4653392" cy="68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94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9588" y="106515"/>
            <a:ext cx="4775387" cy="875120"/>
          </a:xfrm>
        </p:spPr>
        <p:txBody>
          <a:bodyPr>
            <a:normAutofit/>
          </a:bodyPr>
          <a:lstStyle/>
          <a:p>
            <a:pPr algn="ctr"/>
            <a:r>
              <a:rPr lang="de-AT" dirty="0">
                <a:latin typeface="Broadway" panose="04040905080B02020502" pitchFamily="82" charset="0"/>
              </a:rPr>
              <a:t>P</a:t>
            </a:r>
            <a:r>
              <a:rPr lang="de-AT" dirty="0" smtClean="0">
                <a:latin typeface="Broadway" panose="04040905080B02020502" pitchFamily="82" charset="0"/>
              </a:rPr>
              <a:t>farrkirche Anger </a:t>
            </a:r>
            <a:endParaRPr lang="de-AT" dirty="0">
              <a:latin typeface="Broadway" panose="04040905080B02020502" pitchFamily="82" charset="0"/>
            </a:endParaRP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789333" y="106515"/>
            <a:ext cx="3488267" cy="6751485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09650" y="1428750"/>
            <a:ext cx="4505325" cy="5429250"/>
          </a:xfrm>
        </p:spPr>
        <p:txBody>
          <a:bodyPr>
            <a:normAutofit/>
          </a:bodyPr>
          <a:lstStyle/>
          <a:p>
            <a:r>
              <a:rPr lang="de-AT" sz="2800" dirty="0" smtClean="0"/>
              <a:t>1740  </a:t>
            </a:r>
          </a:p>
          <a:p>
            <a:r>
              <a:rPr lang="de-AT" sz="2800" dirty="0" smtClean="0"/>
              <a:t>Caspar </a:t>
            </a:r>
            <a:r>
              <a:rPr lang="de-AT" sz="2800" dirty="0" err="1" smtClean="0"/>
              <a:t>Mitterreither</a:t>
            </a:r>
            <a:r>
              <a:rPr lang="de-AT" sz="2800" dirty="0" smtClean="0"/>
              <a:t>    </a:t>
            </a:r>
          </a:p>
          <a:p>
            <a:endParaRPr lang="de-AT" sz="2800" dirty="0" smtClean="0"/>
          </a:p>
          <a:p>
            <a:pPr marL="514350" indent="-514350">
              <a:buAutoNum type="arabicPlain" startAt="1911"/>
            </a:pPr>
            <a:r>
              <a:rPr lang="de-AT" sz="2800" dirty="0" smtClean="0"/>
              <a:t> </a:t>
            </a:r>
          </a:p>
          <a:p>
            <a:r>
              <a:rPr lang="de-AT" sz="2800" dirty="0" smtClean="0"/>
              <a:t>Conrad </a:t>
            </a:r>
            <a:r>
              <a:rPr lang="de-AT" sz="2800" dirty="0" err="1" smtClean="0"/>
              <a:t>Hopferwieser</a:t>
            </a:r>
            <a:endParaRPr lang="de-AT" sz="2800" dirty="0"/>
          </a:p>
          <a:p>
            <a:endParaRPr lang="de-AT" sz="2800" dirty="0" smtClean="0"/>
          </a:p>
          <a:p>
            <a:r>
              <a:rPr lang="de-AT" sz="2800" dirty="0" smtClean="0"/>
              <a:t> 1983</a:t>
            </a:r>
          </a:p>
          <a:p>
            <a:r>
              <a:rPr lang="de-AT" sz="2800" dirty="0" smtClean="0"/>
              <a:t> Georg Jann </a:t>
            </a:r>
          </a:p>
          <a:p>
            <a:r>
              <a:rPr lang="de-AT" sz="2800" dirty="0" smtClean="0"/>
              <a:t> 22 Register </a:t>
            </a:r>
          </a:p>
          <a:p>
            <a:r>
              <a:rPr lang="de-AT" sz="2800" dirty="0" smtClean="0"/>
              <a:t>Gehäuse von 1740 </a:t>
            </a:r>
            <a:endParaRPr lang="de-AT" sz="28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8"/>
    </mc:Choice>
    <mc:Fallback xmlns="">
      <p:transition spd="slow" advTm="4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291"/>
            <a:ext cx="10000783" cy="685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09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966787" y="336550"/>
            <a:ext cx="4772025" cy="1069975"/>
          </a:xfrm>
        </p:spPr>
        <p:txBody>
          <a:bodyPr>
            <a:normAutofit fontScale="90000"/>
          </a:bodyPr>
          <a:lstStyle/>
          <a:p>
            <a:r>
              <a:rPr lang="de-AT" b="1" dirty="0" smtClean="0">
                <a:latin typeface="Broadway" panose="04040905080B02020502" pitchFamily="82" charset="0"/>
                <a:ea typeface="Adobe Gothic Std B" panose="020B0800000000000000" pitchFamily="34" charset="-128"/>
              </a:rPr>
              <a:t>Vierzehn-Nothelferkirche  </a:t>
            </a:r>
            <a:r>
              <a:rPr lang="de-AT" b="1" dirty="0" smtClean="0">
                <a:latin typeface="Broadway" panose="04040905080B02020502" pitchFamily="82" charset="0"/>
              </a:rPr>
              <a:t>Anger </a:t>
            </a:r>
            <a:endParaRPr lang="de-AT" b="1" dirty="0">
              <a:latin typeface="Broadway" panose="04040905080B02020502" pitchFamily="82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body" sz="half" idx="2"/>
          </p:nvPr>
        </p:nvSpPr>
        <p:spPr>
          <a:xfrm>
            <a:off x="966787" y="1693333"/>
            <a:ext cx="4772025" cy="5164667"/>
          </a:xfrm>
        </p:spPr>
        <p:txBody>
          <a:bodyPr>
            <a:normAutofit/>
          </a:bodyPr>
          <a:lstStyle/>
          <a:p>
            <a:endParaRPr lang="de-AT" sz="2800" dirty="0" smtClean="0"/>
          </a:p>
          <a:p>
            <a:r>
              <a:rPr lang="de-AT" sz="2800" dirty="0" smtClean="0"/>
              <a:t>1710  Andreas </a:t>
            </a:r>
            <a:r>
              <a:rPr lang="de-AT" sz="2800" dirty="0"/>
              <a:t>Schwarz </a:t>
            </a:r>
            <a:endParaRPr lang="de-AT" sz="2800" dirty="0" smtClean="0"/>
          </a:p>
          <a:p>
            <a:r>
              <a:rPr lang="de-AT" sz="2800" dirty="0" smtClean="0"/>
              <a:t>für die  </a:t>
            </a:r>
            <a:r>
              <a:rPr lang="de-AT" sz="2800" dirty="0"/>
              <a:t>Pfarrkirche </a:t>
            </a:r>
            <a:r>
              <a:rPr lang="de-AT" sz="2800" dirty="0" smtClean="0"/>
              <a:t>Anger. </a:t>
            </a:r>
          </a:p>
          <a:p>
            <a:r>
              <a:rPr lang="de-AT" sz="2800" dirty="0" smtClean="0"/>
              <a:t>1740 übertragen in die Vierzehn-Nothelfer-Kirche</a:t>
            </a:r>
          </a:p>
          <a:p>
            <a:r>
              <a:rPr lang="de-AT" sz="2800" dirty="0" smtClean="0"/>
              <a:t>1926 erneuert Wilhelm </a:t>
            </a:r>
            <a:r>
              <a:rPr lang="de-AT" sz="2800" dirty="0" err="1" smtClean="0"/>
              <a:t>Brieger</a:t>
            </a:r>
            <a:r>
              <a:rPr lang="de-AT" sz="2800" dirty="0" smtClean="0"/>
              <a:t> </a:t>
            </a:r>
          </a:p>
          <a:p>
            <a:pPr marL="514350" indent="-514350">
              <a:buAutoNum type="arabicPlain" startAt="1998"/>
            </a:pPr>
            <a:r>
              <a:rPr lang="de-AT" sz="2800" dirty="0"/>
              <a:t> </a:t>
            </a:r>
            <a:r>
              <a:rPr lang="de-AT" sz="2800" dirty="0" smtClean="0"/>
              <a:t>Barocke Klangkopie</a:t>
            </a:r>
          </a:p>
          <a:p>
            <a:r>
              <a:rPr lang="de-AT" sz="2800" dirty="0" smtClean="0"/>
              <a:t>Thomas Jann Orgelbau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9" t="-4004" r="609" b="46567"/>
          <a:stretch/>
        </p:blipFill>
        <p:spPr>
          <a:xfrm>
            <a:off x="6183312" y="835572"/>
            <a:ext cx="5183188" cy="469812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5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905" y="-16727"/>
            <a:ext cx="9940004" cy="687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2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5901" y="222250"/>
            <a:ext cx="3932237" cy="917575"/>
          </a:xfrm>
        </p:spPr>
        <p:txBody>
          <a:bodyPr>
            <a:noAutofit/>
          </a:bodyPr>
          <a:lstStyle/>
          <a:p>
            <a:r>
              <a:rPr lang="de-AT" b="1" dirty="0" err="1" smtClean="0">
                <a:latin typeface="Broadway" panose="04040905080B02020502" pitchFamily="82" charset="0"/>
              </a:rPr>
              <a:t>Ulrichskirche</a:t>
            </a:r>
            <a:r>
              <a:rPr lang="de-AT" b="1" dirty="0" smtClean="0">
                <a:latin typeface="Broadway" panose="04040905080B02020502" pitchFamily="82" charset="0"/>
              </a:rPr>
              <a:t> </a:t>
            </a:r>
            <a:r>
              <a:rPr lang="de-AT" b="1" dirty="0" err="1" smtClean="0">
                <a:latin typeface="Broadway" panose="04040905080B02020502" pitchFamily="82" charset="0"/>
              </a:rPr>
              <a:t>Külml</a:t>
            </a:r>
            <a:endParaRPr lang="de-AT" b="1" dirty="0">
              <a:latin typeface="Broadway" panose="04040905080B02020502" pitchFamily="82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15900" y="1543050"/>
            <a:ext cx="3932237" cy="48006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lain" startAt="1680"/>
            </a:pPr>
            <a:r>
              <a:rPr lang="de-AT" sz="2400" dirty="0" smtClean="0"/>
              <a:t> </a:t>
            </a:r>
          </a:p>
          <a:p>
            <a:r>
              <a:rPr lang="de-AT" sz="2400" dirty="0" smtClean="0"/>
              <a:t>Älteste </a:t>
            </a:r>
            <a:r>
              <a:rPr lang="de-AT" sz="2400" dirty="0"/>
              <a:t>erhaltene </a:t>
            </a:r>
            <a:r>
              <a:rPr lang="de-AT" sz="2400" dirty="0" smtClean="0"/>
              <a:t>Orgel aus </a:t>
            </a:r>
            <a:r>
              <a:rPr lang="de-AT" sz="2400" dirty="0"/>
              <a:t>dem </a:t>
            </a:r>
            <a:r>
              <a:rPr lang="de-AT" sz="2400" dirty="0" smtClean="0"/>
              <a:t>Feistritztal</a:t>
            </a:r>
          </a:p>
          <a:p>
            <a:r>
              <a:rPr lang="de-AT" sz="2400" dirty="0" smtClean="0"/>
              <a:t>Stammt </a:t>
            </a:r>
            <a:r>
              <a:rPr lang="de-AT" sz="2400" dirty="0"/>
              <a:t>ursprünglich aus der 14-Nothelferkirche in Anger</a:t>
            </a:r>
            <a:endParaRPr lang="de-AT" sz="2400" dirty="0" smtClean="0"/>
          </a:p>
          <a:p>
            <a:r>
              <a:rPr lang="de-AT" sz="2400" dirty="0" smtClean="0"/>
              <a:t>1959 </a:t>
            </a:r>
          </a:p>
          <a:p>
            <a:r>
              <a:rPr lang="de-AT" sz="2400" dirty="0"/>
              <a:t>R</a:t>
            </a:r>
            <a:r>
              <a:rPr lang="de-AT" sz="2400" dirty="0" smtClean="0"/>
              <a:t>epariert </a:t>
            </a:r>
          </a:p>
          <a:p>
            <a:r>
              <a:rPr lang="de-AT" sz="2400" dirty="0" smtClean="0"/>
              <a:t>Brüder Hopferwieser</a:t>
            </a:r>
          </a:p>
          <a:p>
            <a:r>
              <a:rPr lang="de-AT" sz="2400" dirty="0" smtClean="0"/>
              <a:t>2019 </a:t>
            </a:r>
          </a:p>
          <a:p>
            <a:r>
              <a:rPr lang="de-AT" sz="2400" dirty="0" smtClean="0"/>
              <a:t>Technisch restauriert Klangerneuerungen  mit Pfeifenergänzungen</a:t>
            </a:r>
          </a:p>
          <a:p>
            <a:r>
              <a:rPr lang="de-AT" sz="2400" dirty="0" smtClean="0"/>
              <a:t>Drago </a:t>
            </a:r>
            <a:r>
              <a:rPr lang="de-AT" sz="2400" dirty="0" err="1" smtClean="0"/>
              <a:t>Lukman</a:t>
            </a:r>
            <a:r>
              <a:rPr lang="de-AT" sz="2400" dirty="0" smtClean="0"/>
              <a:t> </a:t>
            </a:r>
            <a:endParaRPr lang="de-AT" sz="2400" dirty="0"/>
          </a:p>
        </p:txBody>
      </p:sp>
      <p:sp>
        <p:nvSpPr>
          <p:cNvPr id="5" name="Bildplatzhalter 2"/>
          <p:cNvSpPr txBox="1">
            <a:spLocks/>
          </p:cNvSpPr>
          <p:nvPr/>
        </p:nvSpPr>
        <p:spPr>
          <a:xfrm>
            <a:off x="5318654" y="995363"/>
            <a:ext cx="6172200" cy="4873625"/>
          </a:xfrm>
          <a:prstGeom prst="rect">
            <a:avLst/>
          </a:prstGeom>
        </p:spPr>
      </p:sp>
      <p:sp>
        <p:nvSpPr>
          <p:cNvPr id="6" name="Bildplatzhalter 2"/>
          <p:cNvSpPr txBox="1">
            <a:spLocks/>
          </p:cNvSpPr>
          <p:nvPr/>
        </p:nvSpPr>
        <p:spPr>
          <a:xfrm>
            <a:off x="5335588" y="1139825"/>
            <a:ext cx="6172200" cy="4873625"/>
          </a:xfrm>
          <a:prstGeom prst="rect">
            <a:avLst/>
          </a:prstGeom>
        </p:spPr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786" y="147637"/>
            <a:ext cx="4570214" cy="697706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6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793" y="1546167"/>
            <a:ext cx="9229467" cy="370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1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7121" y="0"/>
            <a:ext cx="3299569" cy="1068388"/>
          </a:xfrm>
        </p:spPr>
        <p:txBody>
          <a:bodyPr>
            <a:normAutofit/>
          </a:bodyPr>
          <a:lstStyle/>
          <a:p>
            <a:r>
              <a:rPr lang="de-AT" dirty="0" smtClean="0">
                <a:latin typeface="Broadway" panose="04040905080B02020502" pitchFamily="82" charset="0"/>
              </a:rPr>
              <a:t>Pfarrkirche </a:t>
            </a:r>
            <a:r>
              <a:rPr lang="de-AT" dirty="0" err="1" smtClean="0">
                <a:latin typeface="Broadway" panose="04040905080B02020502" pitchFamily="82" charset="0"/>
              </a:rPr>
              <a:t>Puch</a:t>
            </a:r>
            <a:endParaRPr lang="de-AT" dirty="0">
              <a:latin typeface="Broadway" panose="04040905080B02020502" pitchFamily="82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0999" y="1352550"/>
            <a:ext cx="3125691" cy="5505450"/>
          </a:xfrm>
        </p:spPr>
        <p:txBody>
          <a:bodyPr>
            <a:noAutofit/>
          </a:bodyPr>
          <a:lstStyle/>
          <a:p>
            <a:r>
              <a:rPr lang="de-AT" sz="2400" dirty="0" smtClean="0"/>
              <a:t>1906 </a:t>
            </a:r>
          </a:p>
          <a:p>
            <a:r>
              <a:rPr lang="de-AT" sz="2400" dirty="0" smtClean="0"/>
              <a:t>Konrad </a:t>
            </a:r>
            <a:r>
              <a:rPr lang="de-AT" sz="2400" dirty="0" err="1" smtClean="0"/>
              <a:t>Hopferwieser</a:t>
            </a:r>
            <a:endParaRPr lang="de-AT" sz="2400" dirty="0" smtClean="0"/>
          </a:p>
          <a:p>
            <a:endParaRPr lang="de-AT" sz="2400" dirty="0" smtClean="0"/>
          </a:p>
          <a:p>
            <a:r>
              <a:rPr lang="de-AT" sz="2400" dirty="0" smtClean="0"/>
              <a:t>2003</a:t>
            </a:r>
          </a:p>
          <a:p>
            <a:r>
              <a:rPr lang="de-AT" sz="2400" dirty="0" smtClean="0"/>
              <a:t>Francesco </a:t>
            </a:r>
            <a:r>
              <a:rPr lang="de-AT" sz="2400" dirty="0" err="1" smtClean="0"/>
              <a:t>Zanin</a:t>
            </a:r>
            <a:r>
              <a:rPr lang="de-AT" sz="2400" dirty="0" smtClean="0"/>
              <a:t> Venezianische Stilkopie nach Gaetano </a:t>
            </a:r>
            <a:r>
              <a:rPr lang="de-AT" sz="2400" dirty="0" err="1" smtClean="0"/>
              <a:t>Callido</a:t>
            </a:r>
            <a:r>
              <a:rPr lang="de-AT" sz="2400" dirty="0" smtClean="0"/>
              <a:t> </a:t>
            </a:r>
          </a:p>
          <a:p>
            <a:r>
              <a:rPr lang="de-AT" sz="2400" dirty="0" smtClean="0"/>
              <a:t>Gehäuse von 1906</a:t>
            </a:r>
            <a:endParaRPr lang="de-AT" sz="24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7" name="Bildplatzhalter 6"/>
          <p:cNvPicPr>
            <a:picLocks noGrp="1" noChangeAspect="1"/>
          </p:cNvPicPr>
          <p:nvPr>
            <p:ph type="pic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r="64"/>
          <a:stretch>
            <a:fillRect/>
          </a:stretch>
        </p:blipFill>
        <p:spPr>
          <a:xfrm>
            <a:off x="5183188" y="987425"/>
            <a:ext cx="6172200" cy="5255720"/>
          </a:xfrm>
        </p:spPr>
      </p:pic>
    </p:spTree>
    <p:extLst>
      <p:ext uri="{BB962C8B-B14F-4D97-AF65-F5344CB8AC3E}">
        <p14:creationId xmlns:p14="http://schemas.microsoft.com/office/powerpoint/2010/main" val="284617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194" y="0"/>
            <a:ext cx="4635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8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"/>
            <a:ext cx="3506689" cy="1354666"/>
          </a:xfrm>
        </p:spPr>
        <p:txBody>
          <a:bodyPr>
            <a:normAutofit/>
          </a:bodyPr>
          <a:lstStyle/>
          <a:p>
            <a:pPr algn="ctr"/>
            <a:r>
              <a:rPr lang="de-AT" dirty="0" smtClean="0">
                <a:latin typeface="Broadway" panose="04040905080B02020502" pitchFamily="82" charset="0"/>
              </a:rPr>
              <a:t>Pfarrkirche Stubenberg</a:t>
            </a:r>
            <a:endParaRPr lang="de-AT" dirty="0">
              <a:latin typeface="Broadway" panose="04040905080B02020502" pitchFamily="82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85750" y="1847850"/>
            <a:ext cx="3220939" cy="5010150"/>
          </a:xfrm>
        </p:spPr>
        <p:txBody>
          <a:bodyPr>
            <a:noAutofit/>
          </a:bodyPr>
          <a:lstStyle/>
          <a:p>
            <a:pPr marL="457200" indent="-457200">
              <a:buAutoNum type="arabicPlain" startAt="1834"/>
            </a:pPr>
            <a:r>
              <a:rPr lang="de-AT" sz="2400" dirty="0" smtClean="0"/>
              <a:t> </a:t>
            </a:r>
          </a:p>
          <a:p>
            <a:r>
              <a:rPr lang="de-AT" sz="2400" dirty="0" smtClean="0"/>
              <a:t>Orgel von Stefan </a:t>
            </a:r>
            <a:r>
              <a:rPr lang="de-AT" sz="2400" dirty="0"/>
              <a:t>Just </a:t>
            </a:r>
            <a:r>
              <a:rPr lang="de-AT" sz="2400" dirty="0" smtClean="0"/>
              <a:t> für die Pfarrkirche </a:t>
            </a:r>
            <a:r>
              <a:rPr lang="de-AT" sz="2400" dirty="0" err="1" smtClean="0"/>
              <a:t>Gaspoltshofen</a:t>
            </a:r>
            <a:r>
              <a:rPr lang="de-AT" sz="2400" dirty="0" smtClean="0"/>
              <a:t>, OÖ</a:t>
            </a:r>
          </a:p>
          <a:p>
            <a:pPr marL="457200" indent="-457200">
              <a:buAutoNum type="arabicPlain" startAt="2003"/>
            </a:pPr>
            <a:r>
              <a:rPr lang="de-AT" sz="2400" dirty="0" smtClean="0"/>
              <a:t> </a:t>
            </a:r>
          </a:p>
          <a:p>
            <a:r>
              <a:rPr lang="de-AT" sz="2400" dirty="0" smtClean="0"/>
              <a:t>Übertragung nach Stubenberg</a:t>
            </a:r>
          </a:p>
          <a:p>
            <a:endParaRPr lang="de-AT" sz="2400" dirty="0" smtClean="0"/>
          </a:p>
          <a:p>
            <a:r>
              <a:rPr lang="de-AT" sz="2400" dirty="0" smtClean="0"/>
              <a:t>2004 </a:t>
            </a:r>
          </a:p>
          <a:p>
            <a:r>
              <a:rPr lang="de-AT" sz="2400" dirty="0" smtClean="0"/>
              <a:t>Orgelneubau </a:t>
            </a:r>
          </a:p>
          <a:p>
            <a:r>
              <a:rPr lang="de-AT" sz="2400" dirty="0" smtClean="0"/>
              <a:t>Francesco </a:t>
            </a:r>
            <a:r>
              <a:rPr lang="de-AT" sz="2400" dirty="0" err="1"/>
              <a:t>Zanin</a:t>
            </a:r>
            <a:r>
              <a:rPr lang="de-AT" sz="2400" dirty="0"/>
              <a:t> </a:t>
            </a:r>
          </a:p>
          <a:p>
            <a:r>
              <a:rPr lang="de-AT" sz="2400" dirty="0" smtClean="0"/>
              <a:t>14 </a:t>
            </a:r>
            <a:r>
              <a:rPr lang="de-AT" sz="2400" dirty="0"/>
              <a:t>Register </a:t>
            </a:r>
          </a:p>
          <a:p>
            <a:endParaRPr lang="de-AT" sz="24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sp>
        <p:nvSpPr>
          <p:cNvPr id="9" name="Bildplatzhalter 7"/>
          <p:cNvSpPr txBox="1">
            <a:spLocks/>
          </p:cNvSpPr>
          <p:nvPr/>
        </p:nvSpPr>
        <p:spPr>
          <a:xfrm>
            <a:off x="5194300" y="987425"/>
            <a:ext cx="6172200" cy="4873625"/>
          </a:xfrm>
          <a:prstGeom prst="rect">
            <a:avLst/>
          </a:prstGeom>
        </p:spPr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00" y="567558"/>
            <a:ext cx="6105353" cy="572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5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854b8bdd-b955-43b6-a401-89ca52ed7241@eurprd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134" y="0"/>
            <a:ext cx="75149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14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723583" y="400050"/>
            <a:ext cx="5621337" cy="1287462"/>
          </a:xfrm>
        </p:spPr>
        <p:txBody>
          <a:bodyPr>
            <a:noAutofit/>
          </a:bodyPr>
          <a:lstStyle/>
          <a:p>
            <a:r>
              <a:rPr lang="de-AT" dirty="0" smtClean="0">
                <a:latin typeface="Broadway" panose="04040905080B02020502" pitchFamily="82" charset="0"/>
              </a:rPr>
              <a:t>Pfarrkirche </a:t>
            </a:r>
            <a:br>
              <a:rPr lang="de-AT" dirty="0" smtClean="0">
                <a:latin typeface="Broadway" panose="04040905080B02020502" pitchFamily="82" charset="0"/>
              </a:rPr>
            </a:br>
            <a:r>
              <a:rPr lang="de-AT" dirty="0" smtClean="0">
                <a:latin typeface="Broadway" panose="04040905080B02020502" pitchFamily="82" charset="0"/>
              </a:rPr>
              <a:t>St. Johann </a:t>
            </a:r>
            <a:br>
              <a:rPr lang="de-AT" dirty="0" smtClean="0">
                <a:latin typeface="Broadway" panose="04040905080B02020502" pitchFamily="82" charset="0"/>
              </a:rPr>
            </a:br>
            <a:r>
              <a:rPr lang="de-AT" dirty="0" smtClean="0">
                <a:latin typeface="Broadway" panose="04040905080B02020502" pitchFamily="82" charset="0"/>
              </a:rPr>
              <a:t>bei </a:t>
            </a:r>
            <a:r>
              <a:rPr lang="de-AT" dirty="0" err="1">
                <a:latin typeface="Broadway" panose="04040905080B02020502" pitchFamily="82" charset="0"/>
              </a:rPr>
              <a:t>H</a:t>
            </a:r>
            <a:r>
              <a:rPr lang="de-AT" dirty="0" err="1" smtClean="0">
                <a:latin typeface="Broadway" panose="04040905080B02020502" pitchFamily="82" charset="0"/>
              </a:rPr>
              <a:t>erberstein</a:t>
            </a:r>
            <a:endParaRPr lang="de-AT" dirty="0">
              <a:latin typeface="Broadway" panose="04040905080B02020502" pitchFamily="82" charset="0"/>
            </a:endParaRPr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980" y="0"/>
            <a:ext cx="4846320" cy="6858000"/>
          </a:xfrm>
        </p:spPr>
      </p:pic>
      <p:sp>
        <p:nvSpPr>
          <p:cNvPr id="11" name="Textplatzhalter 10"/>
          <p:cNvSpPr>
            <a:spLocks noGrp="1"/>
          </p:cNvSpPr>
          <p:nvPr>
            <p:ph type="body" sz="half" idx="2"/>
          </p:nvPr>
        </p:nvSpPr>
        <p:spPr>
          <a:xfrm>
            <a:off x="723583" y="2220912"/>
            <a:ext cx="4219892" cy="3811588"/>
          </a:xfrm>
        </p:spPr>
        <p:txBody>
          <a:bodyPr>
            <a:normAutofit/>
          </a:bodyPr>
          <a:lstStyle/>
          <a:p>
            <a:r>
              <a:rPr lang="de-AT" sz="2400" dirty="0" smtClean="0"/>
              <a:t>1913 </a:t>
            </a:r>
          </a:p>
          <a:p>
            <a:r>
              <a:rPr lang="de-AT" sz="2400" dirty="0" smtClean="0"/>
              <a:t>Romantische Orgel</a:t>
            </a:r>
          </a:p>
          <a:p>
            <a:r>
              <a:rPr lang="de-AT" sz="2400" dirty="0" smtClean="0"/>
              <a:t>Albert </a:t>
            </a:r>
            <a:r>
              <a:rPr lang="de-AT" sz="2400" dirty="0" err="1" smtClean="0"/>
              <a:t>Mauracher</a:t>
            </a:r>
            <a:r>
              <a:rPr lang="de-AT" sz="2400" dirty="0" smtClean="0"/>
              <a:t>, Salzburg</a:t>
            </a:r>
          </a:p>
          <a:p>
            <a:r>
              <a:rPr lang="de-AT" sz="2400" dirty="0" smtClean="0"/>
              <a:t>16 Register </a:t>
            </a:r>
          </a:p>
          <a:p>
            <a:r>
              <a:rPr lang="de-AT" sz="2400" dirty="0" smtClean="0"/>
              <a:t>Neubarockes Gehäuse aus 1913</a:t>
            </a:r>
            <a:endParaRPr lang="de-AT" sz="2400" dirty="0"/>
          </a:p>
          <a:p>
            <a:endParaRPr lang="de-AT" sz="24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3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87" y="0"/>
            <a:ext cx="105082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7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77825"/>
            <a:ext cx="3932237" cy="1219200"/>
          </a:xfrm>
        </p:spPr>
        <p:txBody>
          <a:bodyPr/>
          <a:lstStyle/>
          <a:p>
            <a:r>
              <a:rPr lang="de-AT" dirty="0" smtClean="0">
                <a:latin typeface="Broadway" panose="04040905080B02020502" pitchFamily="82" charset="0"/>
              </a:rPr>
              <a:t>Maria </a:t>
            </a:r>
            <a:r>
              <a:rPr lang="de-AT" dirty="0" err="1" smtClean="0">
                <a:latin typeface="Broadway" panose="04040905080B02020502" pitchFamily="82" charset="0"/>
              </a:rPr>
              <a:t>Fieberbründl</a:t>
            </a:r>
            <a:endParaRPr lang="de-AT" dirty="0">
              <a:latin typeface="Broadway" panose="04040905080B02020502" pitchFamily="82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e-AT" sz="2400" smtClean="0"/>
              <a:t>1956</a:t>
            </a:r>
            <a:endParaRPr lang="de-AT" sz="2400" dirty="0" smtClean="0"/>
          </a:p>
          <a:p>
            <a:r>
              <a:rPr lang="de-AT" sz="2400" dirty="0" smtClean="0"/>
              <a:t>Erste Orgel von </a:t>
            </a:r>
          </a:p>
          <a:p>
            <a:r>
              <a:rPr lang="de-AT" sz="2400" dirty="0" smtClean="0"/>
              <a:t>Konrad </a:t>
            </a:r>
            <a:r>
              <a:rPr lang="de-AT" sz="2400" dirty="0" err="1" smtClean="0"/>
              <a:t>Hopferwieser</a:t>
            </a:r>
            <a:endParaRPr lang="de-AT" sz="2400" dirty="0" smtClean="0"/>
          </a:p>
          <a:p>
            <a:endParaRPr lang="de-AT" sz="2400" dirty="0" smtClean="0"/>
          </a:p>
          <a:p>
            <a:r>
              <a:rPr lang="de-AT" sz="2400" dirty="0" smtClean="0"/>
              <a:t>1994 </a:t>
            </a:r>
          </a:p>
          <a:p>
            <a:r>
              <a:rPr lang="de-AT" sz="2400" dirty="0" smtClean="0"/>
              <a:t>Rieger </a:t>
            </a:r>
            <a:r>
              <a:rPr lang="de-AT" sz="2400" i="1" dirty="0"/>
              <a:t>Orgel </a:t>
            </a:r>
            <a:endParaRPr lang="de-AT" sz="2400" dirty="0" smtClean="0"/>
          </a:p>
          <a:p>
            <a:r>
              <a:rPr lang="de-AT" sz="2400" dirty="0" smtClean="0"/>
              <a:t> </a:t>
            </a:r>
            <a:r>
              <a:rPr lang="de-AT" sz="2400" dirty="0"/>
              <a:t>18 </a:t>
            </a:r>
            <a:r>
              <a:rPr lang="de-AT" sz="2400" dirty="0" smtClean="0"/>
              <a:t>Register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950" y="377825"/>
            <a:ext cx="4019549" cy="602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8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411" y="-5895"/>
            <a:ext cx="9576262" cy="687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80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Office PowerPoint</Application>
  <PresentationFormat>Breitbild</PresentationFormat>
  <Paragraphs>124</Paragraphs>
  <Slides>27</Slides>
  <Notes>1</Notes>
  <HiddenSlides>0</HiddenSlides>
  <MMClips>10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3" baseType="lpstr">
      <vt:lpstr>Adobe Gothic Std B</vt:lpstr>
      <vt:lpstr>Arial</vt:lpstr>
      <vt:lpstr>Broadway</vt:lpstr>
      <vt:lpstr>Calibri</vt:lpstr>
      <vt:lpstr>Calibri Light</vt:lpstr>
      <vt:lpstr>Office Theme</vt:lpstr>
      <vt:lpstr>PowerPoint-Präsentation</vt:lpstr>
      <vt:lpstr>Orgellandschaft Mittleres Feistritztal</vt:lpstr>
      <vt:lpstr>Orgeln im mittleren Feistritztal</vt:lpstr>
      <vt:lpstr>PowerPoint-Präsentation</vt:lpstr>
      <vt:lpstr>PowerPoint-Präsentation</vt:lpstr>
      <vt:lpstr>Pfarrkirche Birkfeld</vt:lpstr>
      <vt:lpstr>PowerPoint-Präsentation</vt:lpstr>
      <vt:lpstr>St. Georgen bei Birkfeld</vt:lpstr>
      <vt:lpstr>PowerPoint-Präsentation</vt:lpstr>
      <vt:lpstr>St. Georgen bei Birkfeld</vt:lpstr>
      <vt:lpstr>PowerPoint-Präsentation</vt:lpstr>
      <vt:lpstr>Pfarrkirche Heilbrunn</vt:lpstr>
      <vt:lpstr>PowerPoint-Präsentation</vt:lpstr>
      <vt:lpstr>Pfarrkirche Anger </vt:lpstr>
      <vt:lpstr>PowerPoint-Präsentation</vt:lpstr>
      <vt:lpstr>Vierzehn-Nothelferkirche  Anger </vt:lpstr>
      <vt:lpstr>PowerPoint-Präsentation</vt:lpstr>
      <vt:lpstr>Ulrichskirche Külml</vt:lpstr>
      <vt:lpstr>PowerPoint-Präsentation</vt:lpstr>
      <vt:lpstr>Pfarrkirche Puch</vt:lpstr>
      <vt:lpstr>PowerPoint-Präsentation</vt:lpstr>
      <vt:lpstr>Pfarrkirche Stubenberg</vt:lpstr>
      <vt:lpstr>PowerPoint-Präsentation</vt:lpstr>
      <vt:lpstr>Pfarrkirche  St. Johann  bei Herberstein</vt:lpstr>
      <vt:lpstr>PowerPoint-Präsentation</vt:lpstr>
      <vt:lpstr>Maria Fieberbründl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Windows-Benutzer</dc:creator>
  <cp:lastModifiedBy>Windows-Benutzer</cp:lastModifiedBy>
  <cp:revision>121</cp:revision>
  <dcterms:created xsi:type="dcterms:W3CDTF">2022-06-16T07:34:03Z</dcterms:created>
  <dcterms:modified xsi:type="dcterms:W3CDTF">2022-09-22T18:33:40Z</dcterms:modified>
</cp:coreProperties>
</file>